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56"/>
  </p:notesMasterIdLst>
  <p:handoutMasterIdLst>
    <p:handoutMasterId r:id="rId57"/>
  </p:handoutMasterIdLst>
  <p:sldIdLst>
    <p:sldId id="281" r:id="rId6"/>
    <p:sldId id="584" r:id="rId7"/>
    <p:sldId id="583" r:id="rId8"/>
    <p:sldId id="599" r:id="rId9"/>
    <p:sldId id="600" r:id="rId10"/>
    <p:sldId id="601" r:id="rId11"/>
    <p:sldId id="579" r:id="rId12"/>
    <p:sldId id="595" r:id="rId13"/>
    <p:sldId id="612" r:id="rId14"/>
    <p:sldId id="613" r:id="rId15"/>
    <p:sldId id="578" r:id="rId16"/>
    <p:sldId id="577" r:id="rId17"/>
    <p:sldId id="572" r:id="rId18"/>
    <p:sldId id="582" r:id="rId19"/>
    <p:sldId id="570" r:id="rId20"/>
    <p:sldId id="620" r:id="rId21"/>
    <p:sldId id="615" r:id="rId22"/>
    <p:sldId id="616" r:id="rId23"/>
    <p:sldId id="617" r:id="rId24"/>
    <p:sldId id="618" r:id="rId25"/>
    <p:sldId id="624" r:id="rId26"/>
    <p:sldId id="580" r:id="rId27"/>
    <p:sldId id="576" r:id="rId28"/>
    <p:sldId id="602" r:id="rId29"/>
    <p:sldId id="604" r:id="rId30"/>
    <p:sldId id="606" r:id="rId31"/>
    <p:sldId id="605" r:id="rId32"/>
    <p:sldId id="575" r:id="rId33"/>
    <p:sldId id="571" r:id="rId34"/>
    <p:sldId id="567" r:id="rId35"/>
    <p:sldId id="585" r:id="rId36"/>
    <p:sldId id="623" r:id="rId37"/>
    <p:sldId id="586" r:id="rId38"/>
    <p:sldId id="607" r:id="rId39"/>
    <p:sldId id="587" r:id="rId40"/>
    <p:sldId id="622" r:id="rId41"/>
    <p:sldId id="608" r:id="rId42"/>
    <p:sldId id="614" r:id="rId43"/>
    <p:sldId id="593" r:id="rId44"/>
    <p:sldId id="610" r:id="rId45"/>
    <p:sldId id="594" r:id="rId46"/>
    <p:sldId id="609" r:id="rId47"/>
    <p:sldId id="611" r:id="rId48"/>
    <p:sldId id="568" r:id="rId49"/>
    <p:sldId id="621" r:id="rId50"/>
    <p:sldId id="592" r:id="rId51"/>
    <p:sldId id="590" r:id="rId52"/>
    <p:sldId id="591" r:id="rId53"/>
    <p:sldId id="589" r:id="rId54"/>
    <p:sldId id="298" r:id="rId55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RC" lastIdx="1" clrIdx="0">
    <p:extLst/>
  </p:cmAuthor>
  <p:cmAuthor id="2" name="Cristina Roman" initials="CR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411C"/>
    <a:srgbClr val="387FE8"/>
    <a:srgbClr val="7F8781"/>
    <a:srgbClr val="FFE699"/>
    <a:srgbClr val="F7F705"/>
    <a:srgbClr val="000000"/>
    <a:srgbClr val="DE411B"/>
    <a:srgbClr val="843C0C"/>
    <a:srgbClr val="DC5D2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2" autoAdjust="0"/>
    <p:restoredTop sz="95332" autoAdjust="0"/>
  </p:normalViewPr>
  <p:slideViewPr>
    <p:cSldViewPr snapToGrid="0">
      <p:cViewPr>
        <p:scale>
          <a:sx n="50" d="100"/>
          <a:sy n="50" d="100"/>
        </p:scale>
        <p:origin x="2333" y="782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4985468-EA09-47E3-8036-5BF84197CAEF}" type="datetimeFigureOut">
              <a:rPr lang="en-GB" smtClean="0"/>
              <a:t>31/05/2019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7B2011F-DB26-4689-9E20-378C13B1A81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570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303BD5E-F603-431C-B79D-697385AE35AF}" type="datetimeFigureOut">
              <a:rPr lang="en-GB" smtClean="0"/>
              <a:t>31/05/2019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C59FDB4-792A-4C30-B3CA-9A37EF575B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10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 GOES HERE. It may stretch to two lines.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This is subtitle text it can It can also go to additional lines if necessary. If this goes to multiple lines it looks like this.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endava-new-logo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785605" y="1190270"/>
            <a:ext cx="2440870" cy="80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35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/>
        </p:blipFill>
        <p:spPr>
          <a:xfrm>
            <a:off x="-1" y="0"/>
            <a:ext cx="398410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5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9"/>
          <a:stretch/>
        </p:blipFill>
        <p:spPr>
          <a:xfrm>
            <a:off x="0" y="0"/>
            <a:ext cx="4231178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3"/>
          <a:stretch/>
        </p:blipFill>
        <p:spPr>
          <a:xfrm>
            <a:off x="-8313" y="0"/>
            <a:ext cx="4239492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8" r="22819"/>
          <a:stretch/>
        </p:blipFill>
        <p:spPr>
          <a:xfrm>
            <a:off x="-1" y="0"/>
            <a:ext cx="403998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9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/>
        </p:blipFill>
        <p:spPr>
          <a:xfrm>
            <a:off x="0" y="0"/>
            <a:ext cx="403167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42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/>
        </p:blipFill>
        <p:spPr>
          <a:xfrm>
            <a:off x="-1" y="0"/>
            <a:ext cx="419792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8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8"/>
          <a:stretch/>
        </p:blipFill>
        <p:spPr>
          <a:xfrm>
            <a:off x="-24938" y="0"/>
            <a:ext cx="416467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89"/>
          <a:stretch/>
        </p:blipFill>
        <p:spPr>
          <a:xfrm>
            <a:off x="-24939" y="0"/>
            <a:ext cx="4147903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8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2" t="31284" r="28561"/>
          <a:stretch/>
        </p:blipFill>
        <p:spPr>
          <a:xfrm>
            <a:off x="0" y="0"/>
            <a:ext cx="4139738" cy="665498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2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 r="25218"/>
          <a:stretch/>
        </p:blipFill>
        <p:spPr>
          <a:xfrm>
            <a:off x="-17755" y="0"/>
            <a:ext cx="4451210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5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1218690" y="18666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 anchor="t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 hasCustomPrompt="1"/>
          </p:nvPr>
        </p:nvSpPr>
        <p:spPr>
          <a:xfrm>
            <a:off x="1218690" y="2595507"/>
            <a:ext cx="9831977" cy="424732"/>
          </a:xfrm>
        </p:spPr>
        <p:txBody>
          <a:bodyPr lIns="0" anchor="b" anchorCtr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79270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3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4862147" y="322509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>
            <a:normAutofit/>
          </a:bodyPr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THANK YOU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+ 00 000 000 000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 surname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name.surname@endava.com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23" hasCustomPrompt="1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165281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337995" y="26655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28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9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First topics on the agenda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 userDrawn="1"/>
        </p:nvSpPr>
        <p:spPr>
          <a:xfrm flipH="1">
            <a:off x="806824" y="1708920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6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952246" y="2629541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577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SECTION TITLE</a:t>
            </a:r>
            <a:br>
              <a:rPr lang="en-US" dirty="0" smtClean="0"/>
            </a:br>
            <a:r>
              <a:rPr lang="en-US" dirty="0" smtClean="0"/>
              <a:t>and possibly second row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Second level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Third level</a:t>
            </a:r>
          </a:p>
          <a:p>
            <a:pPr marL="0" marR="0" lvl="3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Fourth level</a:t>
            </a:r>
          </a:p>
          <a:p>
            <a:pPr marL="0" marR="0" lvl="4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4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06824" y="2603655"/>
            <a:ext cx="6401554" cy="424732"/>
          </a:xfrm>
        </p:spPr>
        <p:txBody>
          <a:bodyPr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3028387"/>
            <a:ext cx="6401554" cy="1347548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4559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82749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46564" y="2568629"/>
            <a:ext cx="5007236" cy="1439881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46564" y="2191023"/>
            <a:ext cx="5007236" cy="369332"/>
          </a:xfrm>
        </p:spPr>
        <p:txBody>
          <a:bodyPr wrap="square" l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903983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/>
          <p:cNvSpPr txBox="1"/>
          <p:nvPr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9"/>
          <p:cNvSpPr txBox="1"/>
          <p:nvPr userDrawn="1"/>
        </p:nvSpPr>
        <p:spPr>
          <a:xfrm>
            <a:off x="5876739" y="3275115"/>
            <a:ext cx="4385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2000" smtClean="0">
                <a:solidFill>
                  <a:schemeClr val="bg1"/>
                </a:solidFill>
              </a:rPr>
              <a:pPr algn="ctr"/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98454" y="6478399"/>
            <a:ext cx="4385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1DA2AA2-429F-44A3-8B4B-2F1B3950F5A7}" type="slidenum">
              <a:rPr lang="en-GB" sz="1200" baseline="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/>
              <a:t>‹#›</a:t>
            </a:fld>
            <a:endParaRPr lang="en-GB" sz="1200" baseline="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21" name="Shape 149"/>
          <p:cNvSpPr/>
          <p:nvPr userDrawn="1"/>
        </p:nvSpPr>
        <p:spPr>
          <a:xfrm>
            <a:off x="334119" y="6274519"/>
            <a:ext cx="11537176" cy="59606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 userDrawn="1"/>
        </p:nvSpPr>
        <p:spPr>
          <a:xfrm flipH="1">
            <a:off x="806824" y="1290244"/>
            <a:ext cx="10546976" cy="17321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>
            <a:normAutofit/>
          </a:bodyPr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Page title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06824" y="2103444"/>
            <a:ext cx="3267235" cy="448637"/>
          </a:xfrm>
        </p:spPr>
        <p:txBody>
          <a:bodyPr l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text here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99541" y="2111718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 hasCustomPrompt="1"/>
          </p:nvPr>
        </p:nvSpPr>
        <p:spPr>
          <a:xfrm>
            <a:off x="8086565" y="2119992"/>
            <a:ext cx="3267235" cy="448637"/>
          </a:xfrm>
        </p:spPr>
        <p:txBody>
          <a:bodyPr vert="horz" lIns="0" tIns="45720" rIns="91440" bIns="0" rtlCol="0" anchor="b" anchorCtr="0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None/>
              <a:tabLst/>
            </a:pPr>
            <a:r>
              <a:rPr lang="en-US" dirty="0" smtClean="0"/>
              <a:t>Insert text here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 hasCustomPrompt="1"/>
          </p:nvPr>
        </p:nvSpPr>
        <p:spPr>
          <a:xfrm>
            <a:off x="806824" y="2560355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399541" y="2575061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  <p:sp>
        <p:nvSpPr>
          <p:cNvPr id="2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8093355" y="2586006"/>
            <a:ext cx="3267235" cy="1578894"/>
          </a:xfrm>
        </p:spPr>
        <p:txBody>
          <a:bodyPr wrap="square"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7115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4"/>
          <a:stretch/>
        </p:blipFill>
        <p:spPr>
          <a:xfrm>
            <a:off x="0" y="0"/>
            <a:ext cx="446116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25878" y="635274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72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1" r="23943"/>
          <a:stretch/>
        </p:blipFill>
        <p:spPr>
          <a:xfrm>
            <a:off x="-41564" y="0"/>
            <a:ext cx="4513886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4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5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1" r="31509" b="308"/>
          <a:stretch/>
        </p:blipFill>
        <p:spPr>
          <a:xfrm>
            <a:off x="1307" y="8164"/>
            <a:ext cx="3829969" cy="6849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>
            <a:normAutofit/>
          </a:bodyPr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Insert copy here insert copy here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pPr lvl="0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62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5" name="Slide Number Placeholder 4"/>
          <p:cNvSpPr txBox="1">
            <a:spLocks/>
          </p:cNvSpPr>
          <p:nvPr userDrawn="1"/>
        </p:nvSpPr>
        <p:spPr>
          <a:xfrm>
            <a:off x="225878" y="635274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454078-FBCE-4758-9F4C-1C7F7852075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524" y="6445284"/>
            <a:ext cx="812771" cy="2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1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‹#›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4078-FBCE-4758-9F4C-1C7F7852075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18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8" r:id="rId2"/>
    <p:sldLayoutId id="2147483715" r:id="rId3"/>
    <p:sldLayoutId id="2147483716" r:id="rId4"/>
    <p:sldLayoutId id="2147483717" r:id="rId5"/>
    <p:sldLayoutId id="2147483683" r:id="rId6"/>
    <p:sldLayoutId id="2147483719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686" r:id="rId21"/>
    <p:sldLayoutId id="2147483735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TJiTSWktLU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6Ev8GIlbxc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REACTIVE PROGRAMMING &amp;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DE411B"/>
                </a:solidFill>
              </a:rPr>
              <a:t>reactive relational database connectivity</a:t>
            </a:r>
            <a:endParaRPr lang="en-GB" dirty="0">
              <a:solidFill>
                <a:srgbClr val="DE411B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JUNE 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9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Reactive programming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Reactive programming: a new answer to an old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sz="2400" dirty="0" smtClean="0"/>
              <a:t>The thread per request model runs out of gas very quickly since there’s a finite amount of threads the JVM can handle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How do I handle more users?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Reactive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66607"/>
            <a:ext cx="9831977" cy="424732"/>
          </a:xfrm>
        </p:spPr>
        <p:txBody>
          <a:bodyPr/>
          <a:lstStyle/>
          <a:p>
            <a:r>
              <a:rPr lang="en-US" dirty="0" smtClean="0"/>
              <a:t>More for scalability than for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Reactive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866607"/>
            <a:ext cx="9831977" cy="424732"/>
          </a:xfrm>
        </p:spPr>
        <p:txBody>
          <a:bodyPr/>
          <a:lstStyle/>
          <a:p>
            <a:r>
              <a:rPr lang="en-US" dirty="0"/>
              <a:t>More for scalability than for speed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2"/>
          </p:nvPr>
        </p:nvSpPr>
        <p:spPr>
          <a:xfrm>
            <a:off x="1292581" y="2769485"/>
            <a:ext cx="9831977" cy="1201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Reactive programming is the next frontier for high-efficiency java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Fundamentally non-blocking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Key differentiator from </a:t>
            </a:r>
            <a:r>
              <a:rPr lang="en-US" sz="2000" dirty="0" err="1" smtClean="0"/>
              <a:t>async</a:t>
            </a:r>
            <a:r>
              <a:rPr lang="en-US" sz="2000" dirty="0" smtClean="0"/>
              <a:t> is reactive backpressure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95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22" y="242856"/>
            <a:ext cx="7595357" cy="63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1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322943"/>
            <a:ext cx="9318172" cy="621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code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2" y="1407259"/>
            <a:ext cx="8550837" cy="4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 it worth it?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28" y="2192623"/>
            <a:ext cx="10414345" cy="24727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66748" y="5079999"/>
            <a:ext cx="532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https://www.youtube.com/watch?v=5TJiTSWktLU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9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Reactive benefits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97" y="1311587"/>
            <a:ext cx="8778607" cy="49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Reactive benefits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89" y="1355506"/>
            <a:ext cx="8538823" cy="49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2b || !2b Reactive?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52" y="1355506"/>
            <a:ext cx="8318897" cy="490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F411C"/>
                </a:solidFill>
              </a:rPr>
              <a:t>Imperative web app demo</a:t>
            </a:r>
          </a:p>
          <a:p>
            <a:r>
              <a:rPr lang="en-US" dirty="0" smtClean="0"/>
              <a:t>Introduction to spring </a:t>
            </a:r>
            <a:r>
              <a:rPr lang="en-US" dirty="0" err="1" smtClean="0"/>
              <a:t>webflux</a:t>
            </a:r>
            <a:endParaRPr lang="ro-MD" dirty="0" smtClean="0"/>
          </a:p>
          <a:p>
            <a:r>
              <a:rPr lang="en-US" dirty="0" smtClean="0"/>
              <a:t>Introduction to r2dbc</a:t>
            </a:r>
          </a:p>
          <a:p>
            <a:r>
              <a:rPr lang="en-US" dirty="0" smtClean="0"/>
              <a:t>Reactive transaction management</a:t>
            </a:r>
          </a:p>
          <a:p>
            <a:r>
              <a:rPr lang="en-US" dirty="0" smtClean="0"/>
              <a:t>Reactive programming impediments</a:t>
            </a:r>
          </a:p>
        </p:txBody>
      </p:sp>
    </p:spTree>
    <p:extLst>
      <p:ext uri="{BB962C8B-B14F-4D97-AF65-F5344CB8AC3E}">
        <p14:creationId xmlns:p14="http://schemas.microsoft.com/office/powerpoint/2010/main" val="266499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2b || !2b Reactive?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28" y="1329382"/>
            <a:ext cx="8251545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2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</a:t>
            </a:r>
            <a:r>
              <a:rPr lang="en-US" dirty="0" smtClean="0"/>
              <a:t>vs </a:t>
            </a:r>
            <a:r>
              <a:rPr lang="en-US" dirty="0" smtClean="0"/>
              <a:t>imperative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60320"/>
            <a:ext cx="8075111" cy="368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342723"/>
            <a:ext cx="5562600" cy="29927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4113" y="1580716"/>
            <a:ext cx="4124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DF411C"/>
                </a:solidFill>
              </a:rPr>
              <a:t>The choice is yours…</a:t>
            </a:r>
            <a:endParaRPr lang="en-US" sz="3200" dirty="0">
              <a:solidFill>
                <a:srgbClr val="DF41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R2DBC SPEC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9" y="1340219"/>
            <a:ext cx="11114242" cy="48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R2DBC supported databases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51" y="2107475"/>
            <a:ext cx="2539366" cy="2621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334" y="2116184"/>
            <a:ext cx="3134825" cy="25341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64" y="2400980"/>
            <a:ext cx="2143125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294" y="2503937"/>
            <a:ext cx="2804020" cy="19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2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about oracle?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33968" r="1238" b="34294"/>
          <a:stretch/>
        </p:blipFill>
        <p:spPr>
          <a:xfrm>
            <a:off x="2490651" y="1358526"/>
            <a:ext cx="7228116" cy="12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about oracle?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33968" r="1238" b="34294"/>
          <a:stretch/>
        </p:blipFill>
        <p:spPr>
          <a:xfrm>
            <a:off x="2490651" y="1358526"/>
            <a:ext cx="7228116" cy="1271451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idx="22"/>
          </p:nvPr>
        </p:nvSpPr>
        <p:spPr>
          <a:xfrm>
            <a:off x="1323193" y="2629977"/>
            <a:ext cx="9831977" cy="427616"/>
          </a:xfrm>
        </p:spPr>
        <p:txBody>
          <a:bodyPr/>
          <a:lstStyle/>
          <a:p>
            <a:r>
              <a:rPr lang="en-US" sz="2400" dirty="0" smtClean="0"/>
              <a:t>Oracle works on Asynchronous Database Access (ADBA)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80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about oracle?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" t="33968" r="1238" b="34294"/>
          <a:stretch/>
        </p:blipFill>
        <p:spPr>
          <a:xfrm>
            <a:off x="2490651" y="1358526"/>
            <a:ext cx="7228116" cy="1271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/>
          <a:stretch/>
        </p:blipFill>
        <p:spPr>
          <a:xfrm>
            <a:off x="3395564" y="3126374"/>
            <a:ext cx="5418290" cy="3061053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idx="22"/>
          </p:nvPr>
        </p:nvSpPr>
        <p:spPr>
          <a:xfrm>
            <a:off x="1323193" y="2629977"/>
            <a:ext cx="9831977" cy="427616"/>
          </a:xfrm>
        </p:spPr>
        <p:txBody>
          <a:bodyPr/>
          <a:lstStyle/>
          <a:p>
            <a:r>
              <a:rPr lang="en-US" sz="2400" dirty="0" smtClean="0"/>
              <a:t>Oracle works on Asynchronous Database Access (ADBA)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11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ADBA SELECT EXAMPLE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39719"/>
            <a:ext cx="10058400" cy="46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code: R2dbc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2" y="1407259"/>
            <a:ext cx="8550837" cy="4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Imperative web app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2" y="1407259"/>
            <a:ext cx="8550837" cy="4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49" y="3138"/>
            <a:ext cx="5538651" cy="3558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348" y="3561807"/>
            <a:ext cx="5538651" cy="3321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653349" cy="35618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67405"/>
            <a:ext cx="6653347" cy="22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Let’s code: R2dbc attempt #2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2" y="1407259"/>
            <a:ext cx="8550837" cy="4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8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Programmatic </a:t>
            </a:r>
            <a:r>
              <a:rPr lang="en-US" dirty="0" err="1" smtClean="0"/>
              <a:t>tx</a:t>
            </a:r>
            <a:r>
              <a:rPr lang="en-US" dirty="0" smtClean="0"/>
              <a:t> management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040" y="1399391"/>
            <a:ext cx="8455921" cy="48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reactive programmatic </a:t>
            </a:r>
            <a:r>
              <a:rPr lang="en-GB" dirty="0" err="1" smtClean="0"/>
              <a:t>tx</a:t>
            </a:r>
            <a:r>
              <a:rPr lang="en-GB" dirty="0" smtClean="0"/>
              <a:t> management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2" y="1407259"/>
            <a:ext cx="8550837" cy="4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56162" y="201885"/>
            <a:ext cx="8687224" cy="538343"/>
          </a:xfrm>
        </p:spPr>
        <p:txBody>
          <a:bodyPr/>
          <a:lstStyle/>
          <a:p>
            <a:r>
              <a:rPr lang="en-US" dirty="0" smtClean="0"/>
              <a:t>Imperative declarative </a:t>
            </a:r>
            <a:r>
              <a:rPr lang="en-US" dirty="0" err="1" smtClean="0"/>
              <a:t>tx</a:t>
            </a:r>
            <a:r>
              <a:rPr lang="en-US" dirty="0" smtClean="0"/>
              <a:t> management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5" y="3210300"/>
            <a:ext cx="6863670" cy="3531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257" y="1063971"/>
            <a:ext cx="7358108" cy="29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Imperative declarative </a:t>
            </a:r>
            <a:r>
              <a:rPr lang="en-US" dirty="0" err="1" smtClean="0"/>
              <a:t>tx</a:t>
            </a:r>
            <a:r>
              <a:rPr lang="en-US" dirty="0" smtClean="0"/>
              <a:t> management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20" y="1579839"/>
            <a:ext cx="7604961" cy="41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8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reactive declarative </a:t>
            </a:r>
            <a:r>
              <a:rPr lang="en-GB" dirty="0" err="1" smtClean="0"/>
              <a:t>tx</a:t>
            </a:r>
            <a:r>
              <a:rPr lang="en-GB" dirty="0" smtClean="0"/>
              <a:t> management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2" y="1407259"/>
            <a:ext cx="8550837" cy="4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10833" y="249382"/>
            <a:ext cx="9831977" cy="936506"/>
          </a:xfrm>
        </p:spPr>
        <p:txBody>
          <a:bodyPr/>
          <a:lstStyle/>
          <a:p>
            <a:r>
              <a:rPr lang="en-US" dirty="0" smtClean="0"/>
              <a:t>What is actually happening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6" y="1889076"/>
            <a:ext cx="10591609" cy="309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4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debug reactive 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8690" y="1534209"/>
            <a:ext cx="9831977" cy="757130"/>
          </a:xfrm>
        </p:spPr>
        <p:txBody>
          <a:bodyPr/>
          <a:lstStyle/>
          <a:p>
            <a:r>
              <a:rPr lang="en-US" dirty="0" smtClean="0"/>
              <a:t>Reactive programming: programming without a stack-trace since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8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Thread per request model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8" y="1412775"/>
            <a:ext cx="11236145" cy="46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6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Obtaining back the stack-trace: reactor debug agent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2" y="1407259"/>
            <a:ext cx="8550837" cy="4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Detect </a:t>
            </a:r>
            <a:r>
              <a:rPr lang="en-GB" dirty="0"/>
              <a:t>blocking </a:t>
            </a:r>
            <a:r>
              <a:rPr lang="en-GB" dirty="0" smtClean="0"/>
              <a:t>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The worst sin you can commit in reactive programming is blocking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8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blockhound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4" y="0"/>
            <a:ext cx="563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Detecting blocking code: BLOCKHOUND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82" y="1407259"/>
            <a:ext cx="8550837" cy="4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7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a Relational 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92" y="1492799"/>
            <a:ext cx="4360817" cy="465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a Relational database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0" y="2196723"/>
            <a:ext cx="10819661" cy="2464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3343" y="5015345"/>
            <a:ext cx="518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https://www.youtube.com/watch?v=Y6Ev8GIlbxc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36" y="1478533"/>
            <a:ext cx="4567328" cy="458721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Single-master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replication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3" y="1451645"/>
            <a:ext cx="2283479" cy="22611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3" y="3974554"/>
            <a:ext cx="2283479" cy="22611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65" y="1338432"/>
            <a:ext cx="4671465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9" y="5030977"/>
            <a:ext cx="1049513" cy="1039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8" y="2333063"/>
            <a:ext cx="2558034" cy="2532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08" y="5030977"/>
            <a:ext cx="1049513" cy="1039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88" y="5030977"/>
            <a:ext cx="1049513" cy="1039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9793" y="1748286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Aaron-Frances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261" y="5030977"/>
            <a:ext cx="1049513" cy="1039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80" y="2333063"/>
            <a:ext cx="2558034" cy="2532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40" y="5030977"/>
            <a:ext cx="1049513" cy="10392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820" y="5030977"/>
            <a:ext cx="1049513" cy="10392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71277" y="1748286"/>
            <a:ext cx="2962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Frances-Nancy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24" y="5030977"/>
            <a:ext cx="1049513" cy="1039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543" y="2333063"/>
            <a:ext cx="2558034" cy="25329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03" y="5030977"/>
            <a:ext cx="1049513" cy="1039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783" y="5030977"/>
            <a:ext cx="1049513" cy="10392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746916" y="1748285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Nancy-Zed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48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8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Little’s law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0832" y="1993610"/>
            <a:ext cx="9831977" cy="2003625"/>
          </a:xfrm>
        </p:spPr>
        <p:txBody>
          <a:bodyPr/>
          <a:lstStyle/>
          <a:p>
            <a:r>
              <a:rPr lang="en-US" sz="13800" dirty="0" smtClean="0"/>
              <a:t>L =     w</a:t>
            </a:r>
            <a:endParaRPr lang="en-US" sz="13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7" y="2256002"/>
            <a:ext cx="1440747" cy="1440747"/>
          </a:xfrm>
        </p:spPr>
      </p:pic>
    </p:spTree>
    <p:extLst>
      <p:ext uri="{BB962C8B-B14F-4D97-AF65-F5344CB8AC3E}">
        <p14:creationId xmlns:p14="http://schemas.microsoft.com/office/powerpoint/2010/main" val="7525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GB" dirty="0" smtClean="0"/>
              <a:t>Andrei R</a:t>
            </a:r>
            <a:r>
              <a:rPr lang="ro-MD" dirty="0" smtClean="0"/>
              <a:t>oșca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22"/>
          </p:nvPr>
        </p:nvSpPr>
        <p:spPr>
          <a:xfrm>
            <a:off x="5608351" y="4250628"/>
            <a:ext cx="5020417" cy="290153"/>
          </a:xfrm>
        </p:spPr>
        <p:txBody>
          <a:bodyPr/>
          <a:lstStyle/>
          <a:p>
            <a:r>
              <a:rPr lang="ro-MD" dirty="0" smtClean="0"/>
              <a:t>Andrei.Rosca@endava.com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23"/>
          </p:nvPr>
        </p:nvSpPr>
        <p:spPr/>
        <p:txBody>
          <a:bodyPr>
            <a:normAutofit lnSpcReduction="10000"/>
          </a:bodyPr>
          <a:lstStyle/>
          <a:p>
            <a:r>
              <a:rPr lang="ro-MD" dirty="0" smtClean="0"/>
              <a:t>Java developer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89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Little’s law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>
          <a:xfrm>
            <a:off x="1210832" y="1993610"/>
            <a:ext cx="9831977" cy="2003625"/>
          </a:xfrm>
        </p:spPr>
        <p:txBody>
          <a:bodyPr/>
          <a:lstStyle/>
          <a:p>
            <a:r>
              <a:rPr lang="en-US" sz="13800" dirty="0" smtClean="0"/>
              <a:t>L =     w</a:t>
            </a:r>
            <a:endParaRPr lang="en-US" sz="13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67" y="2256002"/>
            <a:ext cx="1440747" cy="1440747"/>
          </a:xfrm>
        </p:spPr>
      </p:pic>
      <p:sp>
        <p:nvSpPr>
          <p:cNvPr id="8" name="Content Placeholder 3"/>
          <p:cNvSpPr>
            <a:spLocks noGrp="1"/>
          </p:cNvSpPr>
          <p:nvPr>
            <p:ph idx="22"/>
          </p:nvPr>
        </p:nvSpPr>
        <p:spPr>
          <a:xfrm>
            <a:off x="1210831" y="4344682"/>
            <a:ext cx="9831977" cy="1201232"/>
          </a:xfrm>
        </p:spPr>
        <p:txBody>
          <a:bodyPr/>
          <a:lstStyle/>
          <a:p>
            <a:r>
              <a:rPr lang="en-US" sz="2400" dirty="0" smtClean="0"/>
              <a:t>Tomcat, </a:t>
            </a:r>
            <a:r>
              <a:rPr lang="en-US" sz="2400" b="1" dirty="0" smtClean="0"/>
              <a:t>200</a:t>
            </a:r>
            <a:r>
              <a:rPr lang="en-US" sz="2400" dirty="0" smtClean="0"/>
              <a:t> Threads(</a:t>
            </a:r>
            <a:r>
              <a:rPr lang="en-US" sz="2400" dirty="0" smtClean="0">
                <a:solidFill>
                  <a:srgbClr val="DF411C"/>
                </a:solidFill>
              </a:rPr>
              <a:t>L</a:t>
            </a:r>
            <a:r>
              <a:rPr lang="en-US" sz="2400" dirty="0" smtClean="0"/>
              <a:t>), </a:t>
            </a:r>
            <a:r>
              <a:rPr lang="en-US" sz="2400" b="1" dirty="0" smtClean="0"/>
              <a:t>100</a:t>
            </a:r>
            <a:r>
              <a:rPr lang="en-US" sz="2400" dirty="0" smtClean="0"/>
              <a:t> </a:t>
            </a:r>
            <a:r>
              <a:rPr lang="en-US" sz="2400" dirty="0" err="1" smtClean="0"/>
              <a:t>ms</a:t>
            </a:r>
            <a:r>
              <a:rPr lang="en-US" sz="2400" dirty="0" smtClean="0"/>
              <a:t>/request(</a:t>
            </a:r>
            <a:r>
              <a:rPr lang="en-US" sz="2400" dirty="0" smtClean="0">
                <a:solidFill>
                  <a:srgbClr val="DF411C"/>
                </a:solidFill>
              </a:rPr>
              <a:t>W</a:t>
            </a:r>
            <a:r>
              <a:rPr lang="en-US" sz="2400" dirty="0" smtClean="0"/>
              <a:t>) =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2000</a:t>
            </a:r>
            <a:r>
              <a:rPr lang="en-US" sz="2400" dirty="0" smtClean="0"/>
              <a:t> request/second(   ) </a:t>
            </a:r>
            <a:endParaRPr lang="en-US" sz="2400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52" y="5074924"/>
            <a:ext cx="272606" cy="272606"/>
          </a:xfrm>
        </p:spPr>
      </p:pic>
    </p:spTree>
    <p:extLst>
      <p:ext uri="{BB962C8B-B14F-4D97-AF65-F5344CB8AC3E}">
        <p14:creationId xmlns:p14="http://schemas.microsoft.com/office/powerpoint/2010/main" val="39485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709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83679" y="226422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reactor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49840" y="1894896"/>
            <a:ext cx="174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</a:t>
            </a:r>
            <a:r>
              <a:rPr lang="en-US" dirty="0" err="1" smtClean="0"/>
              <a:t>Webflux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Reactive programming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Reactive programming</a:t>
            </a:r>
            <a:r>
              <a:rPr lang="en-US" dirty="0"/>
              <a:t>:</a:t>
            </a:r>
            <a:r>
              <a:rPr lang="en-US" dirty="0" smtClean="0"/>
              <a:t> a new answer to an old 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1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Reactive programming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 smtClean="0"/>
              <a:t>Reactive programming: a new answer to an old question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 smtClean="0"/>
              <a:t>How do I handle more users?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27SRNQJM56W6-168782361-245526</_dlc_DocId>
    <_dlc_DocIdUrl xmlns="9a90466d-298e-42c6-9514-fada4205df45">
      <Url>https://endava.sharepoint.com/Group/SalesAndMarketing/_layouts/15/DocIdRedir.aspx?ID=27SRNQJM56W6-168782361-245526</Url>
      <Description>27SRNQJM56W6-168782361-245526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4" ma:contentTypeDescription="Create a new document." ma:contentTypeScope="" ma:versionID="0448550b7e37b6b74dbea5aa944efc4e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d6a5b0649e054d0fcfc1cf207bcada43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B98264-E43B-4E88-82D0-DC7F2F97E53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E70423-9FE9-4B65-9BE2-E34FCE1BD5F6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72899ffe-c9be-4b57-81d3-c0709dcc2e4b"/>
    <ds:schemaRef ds:uri="http://schemas.microsoft.com/office/infopath/2007/PartnerControls"/>
    <ds:schemaRef ds:uri="http://purl.org/dc/elements/1.1/"/>
    <ds:schemaRef ds:uri="9a90466d-298e-42c6-9514-fada4205df45"/>
    <ds:schemaRef ds:uri="b00bdadb-5151-4b9a-bcb6-794e3648a446"/>
    <ds:schemaRef ds:uri="http://schemas.microsoft.com/sharepoint/v3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9AEE159F-4231-48FB-96A1-89A91DEBB1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9367</TotalTime>
  <Words>344</Words>
  <Application>Microsoft Office PowerPoint</Application>
  <PresentationFormat>Widescreen</PresentationFormat>
  <Paragraphs>78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Introduction to REACTIVE PROGRAMMING &amp; reactive relational database connectivity</vt:lpstr>
      <vt:lpstr>agenda</vt:lpstr>
      <vt:lpstr>Demo: Imperative web app</vt:lpstr>
      <vt:lpstr>Thread per request model</vt:lpstr>
      <vt:lpstr>Little’s law</vt:lpstr>
      <vt:lpstr>Little’s law</vt:lpstr>
      <vt:lpstr>PowerPoint Presentation</vt:lpstr>
      <vt:lpstr>Reactive programming</vt:lpstr>
      <vt:lpstr>Reactive programming</vt:lpstr>
      <vt:lpstr>Reactive programming</vt:lpstr>
      <vt:lpstr>Reactive programming</vt:lpstr>
      <vt:lpstr>Reactive programming</vt:lpstr>
      <vt:lpstr>PowerPoint Presentation</vt:lpstr>
      <vt:lpstr>PowerPoint Presentation</vt:lpstr>
      <vt:lpstr>Let’s code</vt:lpstr>
      <vt:lpstr>Is it worth it?</vt:lpstr>
      <vt:lpstr>Reactive benefits</vt:lpstr>
      <vt:lpstr>Reactive benefits</vt:lpstr>
      <vt:lpstr>2b || !2b Reactive?</vt:lpstr>
      <vt:lpstr>2b || !2b Reactive?</vt:lpstr>
      <vt:lpstr>Reactive vs imperative</vt:lpstr>
      <vt:lpstr>PowerPoint Presentation</vt:lpstr>
      <vt:lpstr>R2DBC SPEC</vt:lpstr>
      <vt:lpstr>R2DBC supported databases</vt:lpstr>
      <vt:lpstr>What about oracle?</vt:lpstr>
      <vt:lpstr>What about oracle?</vt:lpstr>
      <vt:lpstr>What about oracle?</vt:lpstr>
      <vt:lpstr>ADBA SELECT EXAMPLE</vt:lpstr>
      <vt:lpstr>Let’s code: R2dbc</vt:lpstr>
      <vt:lpstr>PowerPoint Presentation</vt:lpstr>
      <vt:lpstr>PowerPoint Presentation</vt:lpstr>
      <vt:lpstr>Let’s code: R2dbc attempt #2</vt:lpstr>
      <vt:lpstr>Imperative Programmatic tx management</vt:lpstr>
      <vt:lpstr>reactive programmatic tx management</vt:lpstr>
      <vt:lpstr>Imperative declarative tx management</vt:lpstr>
      <vt:lpstr>Imperative declarative tx management</vt:lpstr>
      <vt:lpstr>reactive declarative tx management</vt:lpstr>
      <vt:lpstr>What is actually happening</vt:lpstr>
      <vt:lpstr>How to debug reactive code?</vt:lpstr>
      <vt:lpstr>Obtaining back the stack-trace: reactor debug agent</vt:lpstr>
      <vt:lpstr>How to Detect blocking code?</vt:lpstr>
      <vt:lpstr>blockhound</vt:lpstr>
      <vt:lpstr>Detecting blocking code: BLOCKHOUND</vt:lpstr>
      <vt:lpstr>Scaling a Relational database</vt:lpstr>
      <vt:lpstr>Scaling a Relational database</vt:lpstr>
      <vt:lpstr>Single-master storage</vt:lpstr>
      <vt:lpstr>Read replication</vt:lpstr>
      <vt:lpstr>Sharding</vt:lpstr>
      <vt:lpstr>PowerPoint Presentation</vt:lpstr>
      <vt:lpstr>THANK YOU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Andrei Rosca</cp:lastModifiedBy>
  <cp:revision>485</cp:revision>
  <cp:lastPrinted>2015-07-09T12:46:33Z</cp:lastPrinted>
  <dcterms:created xsi:type="dcterms:W3CDTF">2017-02-27T09:06:14Z</dcterms:created>
  <dcterms:modified xsi:type="dcterms:W3CDTF">2019-05-31T07:54:22Z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4dfd9014-66a1-4a30-989e-23d49bf0960f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